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"/>
              </a:defRPr>
            </a:lvl1pPr>
            <a:lvl2pPr marL="740833" indent="-296333" algn="ctr">
              <a:spcBef>
                <a:spcPts val="0"/>
              </a:spcBef>
              <a:defRPr sz="2400">
                <a:latin typeface="+mn-lt"/>
                <a:ea typeface="+mn-ea"/>
                <a:cs typeface="+mn-cs"/>
                <a:sym typeface="Helvetica"/>
              </a:defRPr>
            </a:lvl2pPr>
            <a:lvl3pPr marL="1185333" indent="-296333" algn="ctr">
              <a:spcBef>
                <a:spcPts val="0"/>
              </a:spcBef>
              <a:defRPr sz="2400">
                <a:latin typeface="+mn-lt"/>
                <a:ea typeface="+mn-ea"/>
                <a:cs typeface="+mn-cs"/>
                <a:sym typeface="Helvetica"/>
              </a:defRPr>
            </a:lvl3pPr>
            <a:lvl4pPr marL="1629833" indent="-296333" algn="ctr">
              <a:spcBef>
                <a:spcPts val="0"/>
              </a:spcBef>
              <a:defRPr sz="2400">
                <a:latin typeface="+mn-lt"/>
                <a:ea typeface="+mn-ea"/>
                <a:cs typeface="+mn-cs"/>
                <a:sym typeface="Helvetica"/>
              </a:defRPr>
            </a:lvl4pPr>
            <a:lvl5pPr marL="2074333" indent="-296333" algn="ctr">
              <a:spcBef>
                <a:spcPts val="0"/>
              </a:spcBef>
              <a:defRPr sz="24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800"/>
            </a:pP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hyperlink" Target="https://onsizzle.com/i/affles-the-cat-lord-waffles-waffleston-of-house-waffles-first-4876681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panalbish/redux-react-intro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94219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Introduction to Redux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685800" y="8039100"/>
            <a:ext cx="10464800" cy="1130300"/>
          </a:xfrm>
          <a:prstGeom prst="rect">
            <a:avLst/>
          </a:prstGeom>
        </p:spPr>
        <p:txBody>
          <a:bodyPr/>
          <a:lstStyle/>
          <a:p>
            <a:pPr algn="l">
              <a:defRPr>
                <a:solidFill>
                  <a:srgbClr val="942192"/>
                </a:solidFill>
                <a:latin typeface="Fira Code"/>
                <a:ea typeface="Fira Code"/>
                <a:cs typeface="Fira Code"/>
                <a:sym typeface="Fira Code"/>
              </a:defRPr>
            </a:pPr>
            <a:r>
              <a:t>Bishal Pantha</a:t>
            </a:r>
          </a:p>
          <a:p>
            <a:pPr algn="l">
              <a:defRPr>
                <a:solidFill>
                  <a:srgbClr val="942192"/>
                </a:solidFill>
                <a:latin typeface="Fira Code"/>
                <a:ea typeface="Fira Code"/>
                <a:cs typeface="Fira Code"/>
                <a:sym typeface="Fira Code"/>
              </a:defRPr>
            </a:pPr>
            <a:r>
              <a:t>@panalbish</a:t>
            </a:r>
          </a:p>
        </p:txBody>
      </p:sp>
      <p:sp>
        <p:nvSpPr>
          <p:cNvPr id="121" name="Shape 121"/>
          <p:cNvSpPr/>
          <p:nvPr/>
        </p:nvSpPr>
        <p:spPr>
          <a:xfrm>
            <a:off x="8159750" y="8070850"/>
            <a:ext cx="450342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solidFill>
                  <a:srgbClr val="942192"/>
                </a:solidFill>
                <a:latin typeface="Fira Code"/>
                <a:ea typeface="Fira Code"/>
                <a:cs typeface="Fira Code"/>
                <a:sym typeface="Fira Code"/>
              </a:defRPr>
            </a:pPr>
            <a:r>
              <a:t>Bonn Agile Meetup</a:t>
            </a:r>
          </a:p>
          <a:p>
            <a:pPr>
              <a:defRPr sz="3200">
                <a:solidFill>
                  <a:srgbClr val="942192"/>
                </a:solidFill>
                <a:latin typeface="Fira Code"/>
                <a:ea typeface="Fira Code"/>
                <a:cs typeface="Fira Code"/>
                <a:sym typeface="Fira Code"/>
              </a:defRPr>
            </a:pPr>
            <a:r>
              <a:t>21.03.2017</a:t>
            </a:r>
          </a:p>
        </p:txBody>
      </p:sp>
      <p:pic>
        <p:nvPicPr>
          <p:cNvPr id="12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9191" y="5477228"/>
            <a:ext cx="1653120" cy="1494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000">
                <a:latin typeface="Fira Code"/>
                <a:ea typeface="Fira Code"/>
                <a:cs typeface="Fira Code"/>
                <a:sym typeface="Fira Code"/>
              </a:defRPr>
            </a:pPr>
            <a:r>
              <a:t>State:</a:t>
            </a:r>
          </a:p>
          <a:p>
            <a:pPr>
              <a:defRPr sz="5000">
                <a:latin typeface="Fira Code"/>
                <a:ea typeface="Fira Code"/>
                <a:cs typeface="Fira Code"/>
                <a:sym typeface="Fira Code"/>
              </a:defRPr>
            </a:pPr>
            <a:r>
              <a:t>single source of truth</a:t>
            </a:r>
          </a:p>
        </p:txBody>
      </p:sp>
      <p:sp>
        <p:nvSpPr>
          <p:cNvPr id="277" name="Shape 277"/>
          <p:cNvSpPr/>
          <p:nvPr/>
        </p:nvSpPr>
        <p:spPr>
          <a:xfrm>
            <a:off x="271357" y="5260190"/>
            <a:ext cx="37338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- JavaScript Object</a:t>
            </a:r>
          </a:p>
        </p:txBody>
      </p:sp>
      <p:sp>
        <p:nvSpPr>
          <p:cNvPr id="278" name="Shape 278"/>
          <p:cNvSpPr/>
          <p:nvPr/>
        </p:nvSpPr>
        <p:spPr>
          <a:xfrm>
            <a:off x="165099" y="5829575"/>
            <a:ext cx="621030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- Maintains all the application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State</a:t>
            </a:r>
          </a:p>
        </p:txBody>
      </p:sp>
      <p:pic>
        <p:nvPicPr>
          <p:cNvPr id="279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7091" y="3202957"/>
            <a:ext cx="5466651" cy="5824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000">
                <a:latin typeface="Fira Code"/>
                <a:ea typeface="Fira Code"/>
                <a:cs typeface="Fira Code"/>
                <a:sym typeface="Fira Code"/>
              </a:defRPr>
            </a:pPr>
            <a:r>
              <a:t>Store:</a:t>
            </a:r>
          </a:p>
          <a:p>
            <a:pPr>
              <a:defRPr sz="5000">
                <a:latin typeface="Fira Code"/>
                <a:ea typeface="Fira Code"/>
                <a:cs typeface="Fira Code"/>
                <a:sym typeface="Fira Code"/>
              </a:defRPr>
            </a:pPr>
            <a:r>
              <a:t>Protector of the state</a:t>
            </a:r>
          </a:p>
        </p:txBody>
      </p:sp>
      <p:grpSp>
        <p:nvGrpSpPr>
          <p:cNvPr id="284" name="Group 284"/>
          <p:cNvGrpSpPr/>
          <p:nvPr/>
        </p:nvGrpSpPr>
        <p:grpSpPr>
          <a:xfrm>
            <a:off x="641350" y="3657599"/>
            <a:ext cx="10890403" cy="5223955"/>
            <a:chOff x="0" y="0"/>
            <a:chExt cx="10890402" cy="5223953"/>
          </a:xfrm>
        </p:grpSpPr>
        <p:sp>
          <p:nvSpPr>
            <p:cNvPr id="282" name="Shape 282"/>
            <p:cNvSpPr/>
            <p:nvPr/>
          </p:nvSpPr>
          <p:spPr>
            <a:xfrm>
              <a:off x="0" y="1346475"/>
              <a:ext cx="5257800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500">
                  <a:latin typeface="Fira Code"/>
                  <a:ea typeface="Fira Code"/>
                  <a:cs typeface="Fira Code"/>
                  <a:sym typeface="Fira Code"/>
                </a:defRPr>
              </a:pPr>
              <a:r>
                <a:t>Middleware between UI and </a:t>
              </a:r>
            </a:p>
            <a:p>
              <a:pPr>
                <a:defRPr sz="2500">
                  <a:latin typeface="Fira Code"/>
                  <a:ea typeface="Fira Code"/>
                  <a:cs typeface="Fira Code"/>
                  <a:sym typeface="Fira Code"/>
                </a:defRPr>
              </a:pPr>
              <a:r>
                <a:t>state</a:t>
              </a:r>
            </a:p>
          </p:txBody>
        </p:sp>
        <p:pic>
          <p:nvPicPr>
            <p:cNvPr id="283" name="image1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632600" y="-1"/>
              <a:ext cx="5257803" cy="52239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85" name="Shape 285"/>
          <p:cNvSpPr/>
          <p:nvPr/>
        </p:nvSpPr>
        <p:spPr>
          <a:xfrm>
            <a:off x="5150001" y="9118599"/>
            <a:ext cx="75057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000">
                <a:latin typeface="Fira Code"/>
                <a:ea typeface="Fira Code"/>
                <a:cs typeface="Fira Code"/>
                <a:sym typeface="Fira Code"/>
              </a:defRPr>
            </a:pPr>
            <a:r>
              <a:t>Ref: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https://onsizzle.com/i/affles-the-cat-lord-waffles-waffleston-of-house-waffles-first-4876681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xfrm>
            <a:off x="1270000" y="292100"/>
            <a:ext cx="10464800" cy="1422400"/>
          </a:xfrm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Container: stateToProps</a:t>
            </a:r>
          </a:p>
        </p:txBody>
      </p:sp>
      <p:sp>
        <p:nvSpPr>
          <p:cNvPr id="288" name="Shape 2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4879" indent="-174879" algn="l" defTabSz="297940">
              <a:spcBef>
                <a:spcPts val="1600"/>
              </a:spcBef>
              <a:buSzPct val="75000"/>
              <a:buChar char="•"/>
              <a:defRPr sz="1200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 marL="174879" indent="-174879" algn="l" defTabSz="297940">
              <a:spcBef>
                <a:spcPts val="1600"/>
              </a:spcBef>
              <a:buSzPct val="75000"/>
              <a:buChar char="•"/>
              <a:defRPr sz="1200">
                <a:latin typeface="Fira Code"/>
                <a:ea typeface="Fira Code"/>
                <a:cs typeface="Fira Code"/>
                <a:sym typeface="Fira Code"/>
              </a:defRPr>
            </a:pPr>
            <a:r>
              <a:t>Provide Stateless component the data they need</a:t>
            </a:r>
          </a:p>
          <a:p>
            <a:pPr marL="174879" indent="-174879" algn="l" defTabSz="297940">
              <a:spcBef>
                <a:spcPts val="1600"/>
              </a:spcBef>
              <a:buSzPct val="75000"/>
              <a:buChar char="•"/>
              <a:defRPr sz="1200">
                <a:latin typeface="Fira Code"/>
                <a:ea typeface="Fira Code"/>
                <a:cs typeface="Fira Code"/>
                <a:sym typeface="Fira Code"/>
              </a:defRPr>
            </a:pPr>
            <a:r>
              <a:t>Multiple container components can use the same part of the state without being the child of same parent</a:t>
            </a:r>
          </a:p>
        </p:txBody>
      </p:sp>
      <p:pic>
        <p:nvPicPr>
          <p:cNvPr id="289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8825" y="1652255"/>
            <a:ext cx="8032299" cy="641143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/>
          <p:nvPr/>
        </p:nvSpPr>
        <p:spPr>
          <a:xfrm>
            <a:off x="2889250" y="2916357"/>
            <a:ext cx="6152902" cy="1161604"/>
          </a:xfrm>
          <a:prstGeom prst="rect">
            <a:avLst/>
          </a:prstGeom>
          <a:solidFill>
            <a:srgbClr val="353A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293" name="Group 293"/>
          <p:cNvGrpSpPr/>
          <p:nvPr/>
        </p:nvGrpSpPr>
        <p:grpSpPr>
          <a:xfrm>
            <a:off x="2738824" y="2203669"/>
            <a:ext cx="8032301" cy="5897677"/>
            <a:chOff x="0" y="0"/>
            <a:chExt cx="8032299" cy="5897675"/>
          </a:xfrm>
        </p:grpSpPr>
        <p:sp>
          <p:nvSpPr>
            <p:cNvPr id="291" name="Shape 291"/>
            <p:cNvSpPr/>
            <p:nvPr/>
          </p:nvSpPr>
          <p:spPr>
            <a:xfrm>
              <a:off x="150423" y="-1"/>
              <a:ext cx="6152906" cy="484088"/>
            </a:xfrm>
            <a:prstGeom prst="rect">
              <a:avLst/>
            </a:prstGeom>
            <a:solidFill>
              <a:srgbClr val="353A4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pic>
          <p:nvPicPr>
            <p:cNvPr id="292" name="image1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4916351"/>
              <a:ext cx="8032301" cy="981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0" grpId="1"/>
      <p:bldP build="whole" bldLvl="1" animBg="1" rev="0" advAuto="0" spid="293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Action Creators</a:t>
            </a:r>
          </a:p>
        </p:txBody>
      </p:sp>
      <p:sp>
        <p:nvSpPr>
          <p:cNvPr id="296" name="Shape 2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Create actions based on the </a:t>
            </a:r>
            <a:r>
              <a:rPr>
                <a:solidFill>
                  <a:srgbClr val="942192"/>
                </a:solidFill>
              </a:rPr>
              <a:t>type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Optional </a:t>
            </a:r>
            <a:r>
              <a:rPr>
                <a:solidFill>
                  <a:srgbClr val="942192"/>
                </a:solidFill>
              </a:rPr>
              <a:t>payload</a:t>
            </a:r>
            <a:r>
              <a:t> data</a:t>
            </a:r>
          </a:p>
        </p:txBody>
      </p:sp>
      <p:pic>
        <p:nvPicPr>
          <p:cNvPr id="297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9856" y="2663490"/>
            <a:ext cx="9385089" cy="4030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Action</a:t>
            </a:r>
          </a:p>
        </p:txBody>
      </p:sp>
      <p:sp>
        <p:nvSpPr>
          <p:cNvPr id="300" name="Shape 30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Result of Action Creator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Plain JavaScript Object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Only source of information from views to change the state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Can be as simple as </a:t>
            </a:r>
            <a:r>
              <a:rPr>
                <a:solidFill>
                  <a:srgbClr val="942192"/>
                </a:solidFill>
              </a:rPr>
              <a:t>{type:’INCREMENT’}</a:t>
            </a:r>
          </a:p>
        </p:txBody>
      </p:sp>
      <p:pic>
        <p:nvPicPr>
          <p:cNvPr id="301" name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8950" y="2117689"/>
            <a:ext cx="4929050" cy="2838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Reducer</a:t>
            </a:r>
          </a:p>
        </p:txBody>
      </p:sp>
      <p:sp>
        <p:nvSpPr>
          <p:cNvPr id="304" name="Shape 3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Changes are made with Pure functions</a:t>
            </a:r>
          </a:p>
          <a:p>
            <a:pPr lvl="1"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Don’t depend and do not modify the state of variables outside of its scope</a:t>
            </a:r>
          </a:p>
          <a:p>
            <a:pPr lvl="1"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Always return same result give the same arguments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Update the </a:t>
            </a:r>
            <a:r>
              <a:rPr>
                <a:solidFill>
                  <a:srgbClr val="942192"/>
                </a:solidFill>
              </a:rPr>
              <a:t>state</a:t>
            </a:r>
            <a:r>
              <a:t> based on </a:t>
            </a:r>
            <a:r>
              <a:rPr>
                <a:solidFill>
                  <a:srgbClr val="942192"/>
                </a:solidFill>
              </a:rPr>
              <a:t>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sz="4000">
                <a:solidFill>
                  <a:srgbClr val="942192"/>
                </a:solidFill>
                <a:latin typeface="Fira Code"/>
                <a:ea typeface="Fira Code"/>
                <a:cs typeface="Fira Code"/>
                <a:sym typeface="Fira Code"/>
              </a:defRPr>
            </a:pPr>
            <a:r>
              <a:t>Immutable: </a:t>
            </a:r>
            <a:r>
              <a:rPr>
                <a:solidFill>
                  <a:srgbClr val="000000"/>
                </a:solidFill>
              </a:rPr>
              <a:t>Always returns the new state object</a:t>
            </a:r>
          </a:p>
        </p:txBody>
      </p:sp>
      <p:sp>
        <p:nvSpPr>
          <p:cNvPr id="307" name="Shape 307"/>
          <p:cNvSpPr/>
          <p:nvPr/>
        </p:nvSpPr>
        <p:spPr>
          <a:xfrm>
            <a:off x="1749292" y="8331199"/>
            <a:ext cx="95062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>
                <a:solidFill>
                  <a:srgbClr val="FF2600"/>
                </a:solidFill>
                <a:latin typeface="Fira Code"/>
                <a:ea typeface="Fira Code"/>
                <a:cs typeface="Fira Code"/>
                <a:sym typeface="Fira Code"/>
              </a:defRPr>
            </a:pPr>
            <a:r>
              <a:t>state.basket = [...state.basket, payload.itemId]; </a:t>
            </a:r>
          </a:p>
          <a:p>
            <a:pPr algn="l">
              <a:defRPr sz="2500">
                <a:solidFill>
                  <a:srgbClr val="FF2600"/>
                </a:solidFill>
                <a:latin typeface="Fira Code"/>
                <a:ea typeface="Fira Code"/>
                <a:cs typeface="Fira Code"/>
                <a:sym typeface="Fira Code"/>
              </a:defRPr>
            </a:pPr>
            <a:r>
              <a:t>return state;</a:t>
            </a:r>
          </a:p>
        </p:txBody>
      </p:sp>
      <p:pic>
        <p:nvPicPr>
          <p:cNvPr id="308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2633" y="1000146"/>
            <a:ext cx="11079534" cy="5187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Container: dispatchToProps</a:t>
            </a:r>
          </a:p>
        </p:txBody>
      </p:sp>
      <p:sp>
        <p:nvSpPr>
          <p:cNvPr id="311" name="Shape 3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Map the actions to components</a:t>
            </a:r>
          </a:p>
          <a:p>
            <a:pPr>
              <a:defRPr sz="2500">
                <a:solidFill>
                  <a:srgbClr val="942192"/>
                </a:solidFill>
                <a:latin typeface="Fira Code"/>
                <a:ea typeface="Fira Code"/>
                <a:cs typeface="Fira Code"/>
                <a:sym typeface="Fira Code"/>
              </a:defRPr>
            </a:pPr>
            <a:r>
              <a:t>bindActionCreators</a:t>
            </a:r>
            <a:r>
              <a:rPr>
                <a:solidFill>
                  <a:srgbClr val="000000"/>
                </a:solidFill>
              </a:rPr>
              <a:t> helper method from redux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133" y="94857"/>
            <a:ext cx="9506534" cy="9563886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hape 314"/>
          <p:cNvSpPr/>
          <p:nvPr/>
        </p:nvSpPr>
        <p:spPr>
          <a:xfrm>
            <a:off x="6901632" y="9172768"/>
            <a:ext cx="2050703" cy="385735"/>
          </a:xfrm>
          <a:prstGeom prst="rect">
            <a:avLst/>
          </a:prstGeom>
          <a:solidFill>
            <a:srgbClr val="353A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319" name="Group 319"/>
          <p:cNvGrpSpPr/>
          <p:nvPr/>
        </p:nvGrpSpPr>
        <p:grpSpPr>
          <a:xfrm>
            <a:off x="1990568" y="885534"/>
            <a:ext cx="9023665" cy="5896111"/>
            <a:chOff x="0" y="0"/>
            <a:chExt cx="9023663" cy="5896109"/>
          </a:xfrm>
        </p:grpSpPr>
        <p:sp>
          <p:nvSpPr>
            <p:cNvPr id="315" name="Shape 315"/>
            <p:cNvSpPr/>
            <p:nvPr/>
          </p:nvSpPr>
          <p:spPr>
            <a:xfrm>
              <a:off x="49888" y="-1"/>
              <a:ext cx="6031073" cy="743320"/>
            </a:xfrm>
            <a:prstGeom prst="rect">
              <a:avLst/>
            </a:prstGeom>
            <a:solidFill>
              <a:srgbClr val="353A4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16" name="Shape 316"/>
            <p:cNvSpPr/>
            <p:nvPr/>
          </p:nvSpPr>
          <p:spPr>
            <a:xfrm>
              <a:off x="-1" y="2453699"/>
              <a:ext cx="9023665" cy="1109952"/>
            </a:xfrm>
            <a:prstGeom prst="rect">
              <a:avLst/>
            </a:prstGeom>
            <a:solidFill>
              <a:srgbClr val="353A4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17" name="Shape 317"/>
            <p:cNvSpPr/>
            <p:nvPr/>
          </p:nvSpPr>
          <p:spPr>
            <a:xfrm>
              <a:off x="2233347" y="5510374"/>
              <a:ext cx="6345288" cy="385736"/>
            </a:xfrm>
            <a:prstGeom prst="rect">
              <a:avLst/>
            </a:prstGeom>
            <a:solidFill>
              <a:srgbClr val="353A4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18" name="Shape 318"/>
            <p:cNvSpPr/>
            <p:nvPr/>
          </p:nvSpPr>
          <p:spPr>
            <a:xfrm>
              <a:off x="4373110" y="3798397"/>
              <a:ext cx="2761418" cy="385736"/>
            </a:xfrm>
            <a:prstGeom prst="rect">
              <a:avLst/>
            </a:prstGeom>
            <a:solidFill>
              <a:srgbClr val="353A4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4" grpId="2"/>
      <p:bldP build="whole" bldLvl="1" animBg="1" rev="0" advAuto="0" spid="31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53596" y="232558"/>
            <a:ext cx="3953953" cy="4725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687" y="150614"/>
            <a:ext cx="5917554" cy="9452372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hape 323"/>
          <p:cNvSpPr/>
          <p:nvPr>
            <p:ph type="title"/>
          </p:nvPr>
        </p:nvSpPr>
        <p:spPr>
          <a:xfrm>
            <a:off x="1545581" y="4328124"/>
            <a:ext cx="12011560" cy="3667495"/>
          </a:xfrm>
          <a:prstGeom prst="rect">
            <a:avLst/>
          </a:prstGeom>
        </p:spPr>
        <p:txBody>
          <a:bodyPr/>
          <a:lstStyle/>
          <a:p>
            <a:pPr>
              <a:defRPr sz="5000">
                <a:latin typeface="Fira Code"/>
                <a:ea typeface="Fira Code"/>
                <a:cs typeface="Fira Code"/>
                <a:sym typeface="Fira Code"/>
              </a:defRPr>
            </a:pPr>
            <a:r>
              <a:t>But most applications </a:t>
            </a:r>
          </a:p>
          <a:p>
            <a:pPr>
              <a:defRPr sz="5000">
                <a:latin typeface="Fira Code"/>
                <a:ea typeface="Fira Code"/>
                <a:cs typeface="Fira Code"/>
                <a:sym typeface="Fira Code"/>
              </a:defRPr>
            </a:pPr>
            <a:r>
              <a:t>need </a:t>
            </a:r>
            <a:r>
              <a:rPr b="1">
                <a:solidFill>
                  <a:srgbClr val="942192"/>
                </a:solidFill>
              </a:rPr>
              <a:t>complex</a:t>
            </a:r>
            <a:r>
              <a:t> state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Redux</a:t>
            </a:r>
          </a:p>
        </p:txBody>
      </p:sp>
      <p:sp>
        <p:nvSpPr>
          <p:cNvPr id="125" name="Shape 1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Open source client side state management lib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Describe UI as a function of a state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Inspired by Flux and Elm 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No relation to react</a:t>
            </a:r>
          </a:p>
        </p:txBody>
      </p:sp>
      <p:pic>
        <p:nvPicPr>
          <p:cNvPr id="126" name="image2.png"/>
          <p:cNvPicPr>
            <a:picLocks noChangeAspect="1"/>
          </p:cNvPicPr>
          <p:nvPr/>
        </p:nvPicPr>
        <p:blipFill>
          <a:blip r:embed="rId2">
            <a:alphaModFix amt="20786"/>
            <a:extLst/>
          </a:blip>
          <a:stretch>
            <a:fillRect/>
          </a:stretch>
        </p:blipFill>
        <p:spPr>
          <a:xfrm>
            <a:off x="2522440" y="2070100"/>
            <a:ext cx="7235711" cy="6539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Multiple Reducers</a:t>
            </a:r>
          </a:p>
        </p:txBody>
      </p:sp>
      <p:sp>
        <p:nvSpPr>
          <p:cNvPr id="326" name="Shape 3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4495" indent="-404495" defTabSz="531622">
              <a:spcBef>
                <a:spcPts val="3800"/>
              </a:spcBef>
              <a:defRPr sz="2200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 marL="404495" indent="-404495" defTabSz="531622">
              <a:spcBef>
                <a:spcPts val="3800"/>
              </a:spcBef>
              <a:defRPr sz="2200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 marL="404495" indent="-404495" defTabSz="531622">
              <a:spcBef>
                <a:spcPts val="3800"/>
              </a:spcBef>
              <a:defRPr sz="2200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 marL="404495" indent="-404495" defTabSz="531622">
              <a:spcBef>
                <a:spcPts val="3800"/>
              </a:spcBef>
              <a:defRPr sz="2200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 marL="404495" indent="-404495" defTabSz="531622">
              <a:spcBef>
                <a:spcPts val="3800"/>
              </a:spcBef>
              <a:defRPr sz="2200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 marL="404495" indent="-404495" defTabSz="531622">
              <a:spcBef>
                <a:spcPts val="3800"/>
              </a:spcBef>
              <a:defRPr sz="2200">
                <a:latin typeface="Fira Code"/>
                <a:ea typeface="Fira Code"/>
                <a:cs typeface="Fira Code"/>
                <a:sym typeface="Fira Code"/>
              </a:defRPr>
            </a:pPr>
          </a:p>
          <a:p>
            <a:pPr marL="404495" indent="-404495" defTabSz="531622">
              <a:spcBef>
                <a:spcPts val="3800"/>
              </a:spcBef>
              <a:defRPr sz="2200">
                <a:solidFill>
                  <a:srgbClr val="942192"/>
                </a:solidFill>
                <a:latin typeface="Fira Code"/>
                <a:ea typeface="Fira Code"/>
                <a:cs typeface="Fira Code"/>
                <a:sym typeface="Fira Code"/>
              </a:defRPr>
            </a:pPr>
            <a:r>
              <a:t>combineReducers</a:t>
            </a:r>
            <a:r>
              <a:rPr>
                <a:solidFill>
                  <a:srgbClr val="000000"/>
                </a:solidFill>
              </a:rPr>
              <a:t> API</a:t>
            </a:r>
          </a:p>
          <a:p>
            <a:pPr marL="404495" indent="-404495" defTabSz="531622">
              <a:spcBef>
                <a:spcPts val="3800"/>
              </a:spcBef>
              <a:defRPr sz="2200">
                <a:latin typeface="Fira Code"/>
                <a:ea typeface="Fira Code"/>
                <a:cs typeface="Fira Code"/>
                <a:sym typeface="Fira Code"/>
              </a:defRPr>
            </a:pPr>
            <a:r>
              <a:t>can contain multiple hierarchical reducers </a:t>
            </a:r>
          </a:p>
        </p:txBody>
      </p:sp>
      <p:pic>
        <p:nvPicPr>
          <p:cNvPr id="327" name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8545" y="2125775"/>
            <a:ext cx="8567711" cy="5502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1422400"/>
            <a:ext cx="10591800" cy="690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28600" algn="l">
              <a:defRPr sz="6000">
                <a:latin typeface="Fira Code"/>
                <a:ea typeface="Fira Code"/>
                <a:cs typeface="Fira Code"/>
                <a:sym typeface="Fira Code"/>
              </a:defRPr>
            </a:pPr>
            <a:r>
              <a:t>Selling Points</a:t>
            </a:r>
          </a:p>
        </p:txBody>
      </p:sp>
      <p:sp>
        <p:nvSpPr>
          <p:cNvPr id="332" name="Shape 3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3600"/>
              </a:spcBef>
              <a:defRPr sz="3400">
                <a:latin typeface="Fira Code"/>
                <a:ea typeface="Fira Code"/>
                <a:cs typeface="Fira Code"/>
                <a:sym typeface="Fira Code"/>
              </a:defRPr>
            </a:pPr>
            <a:r>
              <a:t>Referential Transparency</a:t>
            </a:r>
          </a:p>
          <a:p>
            <a:pPr lvl="1" marL="764540" indent="-382270" defTabSz="502412">
              <a:spcBef>
                <a:spcPts val="3600"/>
              </a:spcBef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Pure reducer functions</a:t>
            </a:r>
          </a:p>
          <a:p>
            <a:pPr lvl="1" marL="764540" indent="-382270" defTabSz="502412">
              <a:spcBef>
                <a:spcPts val="3600"/>
              </a:spcBef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Immutable state</a:t>
            </a:r>
          </a:p>
          <a:p>
            <a:pPr marL="382270" indent="-382270" defTabSz="502412">
              <a:spcBef>
                <a:spcPts val="3600"/>
              </a:spcBef>
              <a:defRPr sz="3400">
                <a:latin typeface="Fira Code"/>
                <a:ea typeface="Fira Code"/>
                <a:cs typeface="Fira Code"/>
                <a:sym typeface="Fira Code"/>
              </a:defRPr>
            </a:pPr>
            <a:r>
              <a:t>Predictability</a:t>
            </a:r>
          </a:p>
          <a:p>
            <a:pPr marL="382270" indent="-382270" defTabSz="502412">
              <a:spcBef>
                <a:spcPts val="3600"/>
              </a:spcBef>
              <a:defRPr sz="3400">
                <a:latin typeface="Fira Code"/>
                <a:ea typeface="Fira Code"/>
                <a:cs typeface="Fira Code"/>
                <a:sym typeface="Fira Code"/>
              </a:defRPr>
            </a:pPr>
            <a:r>
              <a:t>Testing</a:t>
            </a:r>
          </a:p>
          <a:p>
            <a:pPr marL="382270" indent="-382270" defTabSz="502412">
              <a:spcBef>
                <a:spcPts val="3600"/>
              </a:spcBef>
              <a:defRPr sz="3400">
                <a:latin typeface="Fira Code"/>
                <a:ea typeface="Fira Code"/>
                <a:cs typeface="Fira Code"/>
                <a:sym typeface="Fira Code"/>
              </a:defRPr>
            </a:pPr>
            <a:r>
              <a:t>SSR</a:t>
            </a:r>
          </a:p>
          <a:p>
            <a:pPr marL="382270" indent="-382270" defTabSz="502412">
              <a:spcBef>
                <a:spcPts val="3600"/>
              </a:spcBef>
              <a:defRPr sz="3400">
                <a:latin typeface="Fira Code"/>
                <a:ea typeface="Fira Code"/>
                <a:cs typeface="Fira Code"/>
                <a:sym typeface="Fira Code"/>
              </a:defRPr>
            </a:pPr>
            <a:r>
              <a:t>Community and Eco-system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228600" algn="l">
              <a:defRPr sz="6000">
                <a:latin typeface="Fira Code"/>
                <a:ea typeface="Fira Code"/>
                <a:cs typeface="Fira Code"/>
                <a:sym typeface="Fira Code"/>
              </a:defRPr>
            </a:pPr>
            <a:r>
              <a:t>Code and Slides</a:t>
            </a:r>
          </a:p>
        </p:txBody>
      </p:sp>
      <p:sp>
        <p:nvSpPr>
          <p:cNvPr id="335" name="Shape 3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Fira Code"/>
                <a:ea typeface="Fira Code"/>
                <a:cs typeface="Fira Code"/>
                <a:sym typeface="Fira Code"/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https://github.com/panalbish/redux-react-intro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Thanks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setState</a:t>
            </a:r>
          </a:p>
        </p:txBody>
      </p:sp>
      <p:sp>
        <p:nvSpPr>
          <p:cNvPr id="129" name="Shape 1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Start here</a:t>
            </a:r>
          </a:p>
          <a:p>
            <a:pPr>
              <a:defRPr sz="2500">
                <a:solidFill>
                  <a:srgbClr val="942192"/>
                </a:solidFill>
                <a:latin typeface="Fira Code"/>
                <a:ea typeface="Fira Code"/>
                <a:cs typeface="Fira Code"/>
                <a:sym typeface="Fira Code"/>
              </a:defRPr>
            </a:pPr>
            <a:r>
              <a:t>NOT</a:t>
            </a:r>
            <a:r>
              <a:rPr>
                <a:solidFill>
                  <a:srgbClr val="000000"/>
                </a:solidFill>
              </a:rPr>
              <a:t> an anti-pattern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Learn React lifecycle methods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Learn </a:t>
            </a:r>
            <a:r>
              <a:rPr>
                <a:solidFill>
                  <a:srgbClr val="942192"/>
                </a:solidFill>
              </a:rPr>
              <a:t>(internal) component</a:t>
            </a:r>
            <a:r>
              <a:t> state management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State is </a:t>
            </a:r>
            <a:r>
              <a:rPr>
                <a:solidFill>
                  <a:srgbClr val="942192"/>
                </a:solidFill>
              </a:rPr>
              <a:t>hierarchical</a:t>
            </a:r>
            <a:r>
              <a:t> and matches component 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setState</a:t>
            </a:r>
          </a:p>
        </p:txBody>
      </p:sp>
      <p:sp>
        <p:nvSpPr>
          <p:cNvPr id="132" name="Shape 132"/>
          <p:cNvSpPr/>
          <p:nvPr/>
        </p:nvSpPr>
        <p:spPr>
          <a:xfrm>
            <a:off x="684360" y="2895798"/>
            <a:ext cx="11328501" cy="6236297"/>
          </a:xfrm>
          <a:prstGeom prst="rect">
            <a:avLst/>
          </a:prstGeom>
          <a:ln w="50800">
            <a:solidFill>
              <a:srgbClr val="E3448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E34487"/>
                </a:solidFill>
              </a:defRPr>
            </a:pPr>
          </a:p>
        </p:txBody>
      </p:sp>
      <p:sp>
        <p:nvSpPr>
          <p:cNvPr id="133" name="Shape 133"/>
          <p:cNvSpPr/>
          <p:nvPr/>
        </p:nvSpPr>
        <p:spPr>
          <a:xfrm>
            <a:off x="5879979" y="3168649"/>
            <a:ext cx="937261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E34487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App</a:t>
            </a:r>
          </a:p>
        </p:txBody>
      </p:sp>
      <p:pic>
        <p:nvPicPr>
          <p:cNvPr id="134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5476" y="4508500"/>
            <a:ext cx="9726270" cy="3952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What’s the Problem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Problem</a:t>
            </a:r>
          </a:p>
        </p:txBody>
      </p:sp>
      <p:sp>
        <p:nvSpPr>
          <p:cNvPr id="139" name="Shape 1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Share more state across multiple components 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Distant leaf components need access to state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691413" y="570016"/>
            <a:ext cx="11621974" cy="8817286"/>
          </a:xfrm>
          <a:prstGeom prst="rect">
            <a:avLst/>
          </a:prstGeom>
          <a:solidFill>
            <a:srgbClr val="FFFFFF"/>
          </a:solidFill>
          <a:ln w="25400">
            <a:solidFill>
              <a:srgbClr val="942192"/>
            </a:solidFill>
          </a:ln>
        </p:spPr>
        <p:txBody>
          <a:bodyPr lIns="50800" tIns="50800" rIns="50800" bIns="50800" anchor="ctr"/>
          <a:lstStyle/>
          <a:p>
            <a:pPr algn="l" defTabSz="914400">
              <a:defRPr sz="17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63" name="Group 163"/>
          <p:cNvGrpSpPr/>
          <p:nvPr/>
        </p:nvGrpSpPr>
        <p:grpSpPr>
          <a:xfrm>
            <a:off x="801274" y="3390037"/>
            <a:ext cx="8247555" cy="5141638"/>
            <a:chOff x="0" y="0"/>
            <a:chExt cx="8247553" cy="5141637"/>
          </a:xfrm>
        </p:grpSpPr>
        <p:grpSp>
          <p:nvGrpSpPr>
            <p:cNvPr id="144" name="Group 144"/>
            <p:cNvGrpSpPr/>
            <p:nvPr/>
          </p:nvGrpSpPr>
          <p:grpSpPr>
            <a:xfrm>
              <a:off x="2792623" y="-1"/>
              <a:ext cx="2656697" cy="2467521"/>
              <a:chOff x="0" y="0"/>
              <a:chExt cx="2656696" cy="2467519"/>
            </a:xfrm>
          </p:grpSpPr>
          <p:pic>
            <p:nvPicPr>
              <p:cNvPr id="142" name="image4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656697" cy="2467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3" name="Shape 143"/>
              <p:cNvSpPr/>
              <p:nvPr/>
            </p:nvSpPr>
            <p:spPr>
              <a:xfrm>
                <a:off x="555480" y="259947"/>
                <a:ext cx="1545736" cy="154573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pic>
          <p:nvPicPr>
            <p:cNvPr id="145" name="image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2656696" cy="24675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" name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22959" y="196323"/>
              <a:ext cx="996024" cy="1687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49" name="Group 149"/>
            <p:cNvGrpSpPr/>
            <p:nvPr/>
          </p:nvGrpSpPr>
          <p:grpSpPr>
            <a:xfrm>
              <a:off x="5590857" y="-1"/>
              <a:ext cx="2656697" cy="2467521"/>
              <a:chOff x="0" y="0"/>
              <a:chExt cx="2656696" cy="2467519"/>
            </a:xfrm>
          </p:grpSpPr>
          <p:pic>
            <p:nvPicPr>
              <p:cNvPr id="147" name="image4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656697" cy="2467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48" name="Shape 148"/>
              <p:cNvSpPr/>
              <p:nvPr/>
            </p:nvSpPr>
            <p:spPr>
              <a:xfrm>
                <a:off x="555480" y="259947"/>
                <a:ext cx="1545736" cy="154573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2" name="Group 152"/>
            <p:cNvGrpSpPr/>
            <p:nvPr/>
          </p:nvGrpSpPr>
          <p:grpSpPr>
            <a:xfrm>
              <a:off x="-1" y="2674117"/>
              <a:ext cx="2656697" cy="2467520"/>
              <a:chOff x="0" y="0"/>
              <a:chExt cx="2656695" cy="2467519"/>
            </a:xfrm>
          </p:grpSpPr>
          <p:pic>
            <p:nvPicPr>
              <p:cNvPr id="150" name="image4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656696" cy="2467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1" name="Shape 151"/>
              <p:cNvSpPr/>
              <p:nvPr/>
            </p:nvSpPr>
            <p:spPr>
              <a:xfrm>
                <a:off x="555480" y="259947"/>
                <a:ext cx="1545735" cy="154573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5" name="Group 155"/>
            <p:cNvGrpSpPr/>
            <p:nvPr/>
          </p:nvGrpSpPr>
          <p:grpSpPr>
            <a:xfrm>
              <a:off x="2792623" y="2674117"/>
              <a:ext cx="2656697" cy="2467520"/>
              <a:chOff x="0" y="0"/>
              <a:chExt cx="2656696" cy="2467519"/>
            </a:xfrm>
          </p:grpSpPr>
          <p:pic>
            <p:nvPicPr>
              <p:cNvPr id="153" name="image4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656697" cy="2467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4" name="Shape 154"/>
              <p:cNvSpPr/>
              <p:nvPr/>
            </p:nvSpPr>
            <p:spPr>
              <a:xfrm>
                <a:off x="555480" y="259947"/>
                <a:ext cx="1545736" cy="154573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58" name="Group 158"/>
            <p:cNvGrpSpPr/>
            <p:nvPr/>
          </p:nvGrpSpPr>
          <p:grpSpPr>
            <a:xfrm>
              <a:off x="5590857" y="2674117"/>
              <a:ext cx="2656697" cy="2467520"/>
              <a:chOff x="0" y="0"/>
              <a:chExt cx="2656696" cy="2467519"/>
            </a:xfrm>
          </p:grpSpPr>
          <p:pic>
            <p:nvPicPr>
              <p:cNvPr id="156" name="image4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2656697" cy="2467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7" name="Shape 157"/>
              <p:cNvSpPr/>
              <p:nvPr/>
            </p:nvSpPr>
            <p:spPr>
              <a:xfrm>
                <a:off x="555480" y="259947"/>
                <a:ext cx="1545736" cy="154573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pic>
          <p:nvPicPr>
            <p:cNvPr id="159" name="image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49578" y="2810405"/>
              <a:ext cx="1157538" cy="1687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image7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352127" y="2810405"/>
              <a:ext cx="1537688" cy="16877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1" name="image8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597332" y="2934064"/>
              <a:ext cx="643747" cy="16877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2" name="image9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150361" y="96595"/>
              <a:ext cx="1537688" cy="18871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4" name="image10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181236" y="2164734"/>
            <a:ext cx="1417213" cy="635663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8404535" y="5339557"/>
            <a:ext cx="654367" cy="459719"/>
          </a:xfrm>
          <a:prstGeom prst="ellipse">
            <a:avLst/>
          </a:prstGeom>
          <a:ln w="76200">
            <a:solidFill>
              <a:srgbClr val="942192"/>
            </a:solidFill>
          </a:ln>
        </p:spPr>
        <p:txBody>
          <a:bodyPr lIns="50800" tIns="50800" rIns="50800" bIns="50800" anchor="ctr"/>
          <a:lstStyle/>
          <a:p>
            <a:pPr algn="l" defTabSz="914400">
              <a:defRPr sz="17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9844737" y="2045461"/>
            <a:ext cx="2090211" cy="874209"/>
          </a:xfrm>
          <a:prstGeom prst="ellipse">
            <a:avLst/>
          </a:prstGeom>
          <a:ln w="76200">
            <a:solidFill>
              <a:srgbClr val="942192"/>
            </a:solidFill>
          </a:ln>
        </p:spPr>
        <p:txBody>
          <a:bodyPr lIns="50800" tIns="50800" rIns="50800" bIns="50800" anchor="ctr"/>
          <a:lstStyle/>
          <a:p>
            <a:pPr algn="l" defTabSz="914400">
              <a:defRPr sz="17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9092089" y="3530358"/>
            <a:ext cx="3103756" cy="4860996"/>
          </a:xfrm>
          <a:prstGeom prst="rect">
            <a:avLst/>
          </a:prstGeom>
          <a:solidFill>
            <a:srgbClr val="CCCCCC"/>
          </a:solidFill>
          <a:ln>
            <a:solidFill>
              <a:srgbClr val="666666"/>
            </a:solidFill>
          </a:ln>
        </p:spPr>
        <p:txBody>
          <a:bodyPr lIns="50800" tIns="50800" rIns="50800" bIns="50800" anchor="ctr"/>
          <a:lstStyle/>
          <a:p>
            <a:pPr algn="l" defTabSz="914400">
              <a:defRPr sz="17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1" name="Group 181"/>
          <p:cNvGrpSpPr/>
          <p:nvPr/>
        </p:nvGrpSpPr>
        <p:grpSpPr>
          <a:xfrm>
            <a:off x="9353114" y="3790629"/>
            <a:ext cx="2581707" cy="4109638"/>
            <a:chOff x="0" y="0"/>
            <a:chExt cx="2581705" cy="4109636"/>
          </a:xfrm>
        </p:grpSpPr>
        <p:sp>
          <p:nvSpPr>
            <p:cNvPr id="168" name="Shape 168"/>
            <p:cNvSpPr/>
            <p:nvPr/>
          </p:nvSpPr>
          <p:spPr>
            <a:xfrm>
              <a:off x="614388" y="3873898"/>
              <a:ext cx="1352930" cy="235740"/>
            </a:xfrm>
            <a:prstGeom prst="rect">
              <a:avLst/>
            </a:prstGeom>
            <a:solidFill>
              <a:srgbClr val="EFEFEF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9" name="Shape 169"/>
            <p:cNvSpPr/>
            <p:nvPr/>
          </p:nvSpPr>
          <p:spPr>
            <a:xfrm>
              <a:off x="0" y="0"/>
              <a:ext cx="662556" cy="622290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0" name="Shape 170"/>
            <p:cNvSpPr/>
            <p:nvPr/>
          </p:nvSpPr>
          <p:spPr>
            <a:xfrm>
              <a:off x="0" y="774779"/>
              <a:ext cx="662556" cy="622290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1" name="Shape 171"/>
            <p:cNvSpPr/>
            <p:nvPr/>
          </p:nvSpPr>
          <p:spPr>
            <a:xfrm>
              <a:off x="0" y="1549558"/>
              <a:ext cx="662556" cy="622290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2" name="Shape 172"/>
            <p:cNvSpPr/>
            <p:nvPr/>
          </p:nvSpPr>
          <p:spPr>
            <a:xfrm>
              <a:off x="0" y="2324339"/>
              <a:ext cx="662556" cy="622290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3" name="Shape 173"/>
            <p:cNvSpPr/>
            <p:nvPr/>
          </p:nvSpPr>
          <p:spPr>
            <a:xfrm>
              <a:off x="959575" y="0"/>
              <a:ext cx="662556" cy="622290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4" name="Shape 174"/>
            <p:cNvSpPr/>
            <p:nvPr/>
          </p:nvSpPr>
          <p:spPr>
            <a:xfrm>
              <a:off x="959575" y="774779"/>
              <a:ext cx="662556" cy="622290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5" name="Shape 175"/>
            <p:cNvSpPr/>
            <p:nvPr/>
          </p:nvSpPr>
          <p:spPr>
            <a:xfrm>
              <a:off x="959575" y="1549558"/>
              <a:ext cx="662556" cy="622290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6" name="Shape 176"/>
            <p:cNvSpPr/>
            <p:nvPr/>
          </p:nvSpPr>
          <p:spPr>
            <a:xfrm>
              <a:off x="959575" y="2324339"/>
              <a:ext cx="662556" cy="622290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7" name="Shape 177"/>
            <p:cNvSpPr/>
            <p:nvPr/>
          </p:nvSpPr>
          <p:spPr>
            <a:xfrm>
              <a:off x="1919150" y="0"/>
              <a:ext cx="662556" cy="622290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8" name="Shape 178"/>
            <p:cNvSpPr/>
            <p:nvPr/>
          </p:nvSpPr>
          <p:spPr>
            <a:xfrm>
              <a:off x="1919150" y="774779"/>
              <a:ext cx="662556" cy="622290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9" name="Shape 179"/>
            <p:cNvSpPr/>
            <p:nvPr/>
          </p:nvSpPr>
          <p:spPr>
            <a:xfrm>
              <a:off x="1919150" y="1549558"/>
              <a:ext cx="662556" cy="622290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0" name="Shape 180"/>
            <p:cNvSpPr/>
            <p:nvPr/>
          </p:nvSpPr>
          <p:spPr>
            <a:xfrm>
              <a:off x="1919150" y="2324339"/>
              <a:ext cx="662556" cy="622290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  <p:grpSp>
        <p:nvGrpSpPr>
          <p:cNvPr id="185" name="Group 185"/>
          <p:cNvGrpSpPr/>
          <p:nvPr/>
        </p:nvGrpSpPr>
        <p:grpSpPr>
          <a:xfrm>
            <a:off x="893133" y="2085396"/>
            <a:ext cx="8063836" cy="794341"/>
            <a:chOff x="0" y="0"/>
            <a:chExt cx="8063834" cy="794339"/>
          </a:xfrm>
        </p:grpSpPr>
        <p:sp>
          <p:nvSpPr>
            <p:cNvPr id="182" name="Shape 182"/>
            <p:cNvSpPr/>
            <p:nvPr/>
          </p:nvSpPr>
          <p:spPr>
            <a:xfrm>
              <a:off x="0" y="0"/>
              <a:ext cx="8063835" cy="794340"/>
            </a:xfrm>
            <a:prstGeom prst="rect">
              <a:avLst/>
            </a:prstGeom>
            <a:solidFill>
              <a:srgbClr val="CCCCCC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3" name="Shape 183"/>
            <p:cNvSpPr/>
            <p:nvPr/>
          </p:nvSpPr>
          <p:spPr>
            <a:xfrm>
              <a:off x="156301" y="102646"/>
              <a:ext cx="3618850" cy="594881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4" name="Shape 184"/>
            <p:cNvSpPr/>
            <p:nvPr/>
          </p:nvSpPr>
          <p:spPr>
            <a:xfrm>
              <a:off x="4060831" y="99730"/>
              <a:ext cx="3780413" cy="594881"/>
            </a:xfrm>
            <a:prstGeom prst="rect">
              <a:avLst/>
            </a:prstGeom>
            <a:solidFill>
              <a:srgbClr val="D9D9D9"/>
            </a:solidFill>
            <a:ln w="9525" cap="flat">
              <a:solidFill>
                <a:srgbClr val="666666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914400">
                <a:defRPr sz="17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2"/>
      <p:bldP build="whole" bldLvl="1" animBg="1" rev="0" advAuto="0" spid="16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Redux in Picture</a:t>
            </a:r>
          </a:p>
        </p:txBody>
      </p:sp>
      <p:grpSp>
        <p:nvGrpSpPr>
          <p:cNvPr id="229" name="Group 229"/>
          <p:cNvGrpSpPr/>
          <p:nvPr/>
        </p:nvGrpSpPr>
        <p:grpSpPr>
          <a:xfrm>
            <a:off x="703014" y="3403600"/>
            <a:ext cx="5323139" cy="5304992"/>
            <a:chOff x="0" y="0"/>
            <a:chExt cx="5323138" cy="5304991"/>
          </a:xfrm>
        </p:grpSpPr>
        <p:grpSp>
          <p:nvGrpSpPr>
            <p:cNvPr id="227" name="Group 227"/>
            <p:cNvGrpSpPr/>
            <p:nvPr/>
          </p:nvGrpSpPr>
          <p:grpSpPr>
            <a:xfrm>
              <a:off x="0" y="920750"/>
              <a:ext cx="5323139" cy="4384242"/>
              <a:chOff x="0" y="0"/>
              <a:chExt cx="5323138" cy="4384241"/>
            </a:xfrm>
          </p:grpSpPr>
          <p:grpSp>
            <p:nvGrpSpPr>
              <p:cNvPr id="190" name="Group 190"/>
              <p:cNvGrpSpPr/>
              <p:nvPr/>
            </p:nvGrpSpPr>
            <p:grpSpPr>
              <a:xfrm>
                <a:off x="-1" y="3750629"/>
                <a:ext cx="1270001" cy="633613"/>
                <a:chOff x="0" y="0"/>
                <a:chExt cx="1270000" cy="633612"/>
              </a:xfrm>
            </p:grpSpPr>
            <p:sp>
              <p:nvSpPr>
                <p:cNvPr id="188" name="Shape 188"/>
                <p:cNvSpPr/>
                <p:nvPr/>
              </p:nvSpPr>
              <p:spPr>
                <a:xfrm>
                  <a:off x="-1" y="-1"/>
                  <a:ext cx="1270001" cy="633614"/>
                </a:xfrm>
                <a:prstGeom prst="rect">
                  <a:avLst/>
                </a:prstGeom>
                <a:solidFill>
                  <a:srgbClr val="AA7942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</a:p>
              </p:txBody>
            </p:sp>
            <p:sp>
              <p:nvSpPr>
                <p:cNvPr id="189" name="Shape 189"/>
                <p:cNvSpPr/>
                <p:nvPr/>
              </p:nvSpPr>
              <p:spPr>
                <a:xfrm>
                  <a:off x="-1" y="151705"/>
                  <a:ext cx="1270001" cy="3302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lvl1pPr>
                </a:lstStyle>
                <a:p>
                  <a:pPr/>
                  <a:r>
                    <a:t>View</a:t>
                  </a:r>
                </a:p>
              </p:txBody>
            </p:sp>
          </p:grpSp>
          <p:grpSp>
            <p:nvGrpSpPr>
              <p:cNvPr id="193" name="Group 193"/>
              <p:cNvGrpSpPr/>
              <p:nvPr/>
            </p:nvGrpSpPr>
            <p:grpSpPr>
              <a:xfrm>
                <a:off x="27234" y="1924050"/>
                <a:ext cx="1270002" cy="633612"/>
                <a:chOff x="0" y="0"/>
                <a:chExt cx="1270001" cy="633610"/>
              </a:xfrm>
            </p:grpSpPr>
            <p:sp>
              <p:nvSpPr>
                <p:cNvPr id="191" name="Shape 191"/>
                <p:cNvSpPr/>
                <p:nvPr/>
              </p:nvSpPr>
              <p:spPr>
                <a:xfrm>
                  <a:off x="-1" y="0"/>
                  <a:ext cx="1270003" cy="633611"/>
                </a:xfrm>
                <a:prstGeom prst="rect">
                  <a:avLst/>
                </a:prstGeom>
                <a:solidFill>
                  <a:srgbClr val="FF9300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</a:p>
              </p:txBody>
            </p:sp>
            <p:sp>
              <p:nvSpPr>
                <p:cNvPr id="192" name="Shape 192"/>
                <p:cNvSpPr/>
                <p:nvPr/>
              </p:nvSpPr>
              <p:spPr>
                <a:xfrm>
                  <a:off x="-1" y="151705"/>
                  <a:ext cx="1270003" cy="3302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lvl1pPr>
                </a:lstStyle>
                <a:p>
                  <a:pPr/>
                  <a:r>
                    <a:t>Actions</a:t>
                  </a:r>
                </a:p>
              </p:txBody>
            </p:sp>
          </p:grpSp>
          <p:grpSp>
            <p:nvGrpSpPr>
              <p:cNvPr id="196" name="Group 196"/>
              <p:cNvGrpSpPr/>
              <p:nvPr/>
            </p:nvGrpSpPr>
            <p:grpSpPr>
              <a:xfrm>
                <a:off x="1957635" y="1898650"/>
                <a:ext cx="927102" cy="1270001"/>
                <a:chOff x="0" y="0"/>
                <a:chExt cx="927100" cy="1269999"/>
              </a:xfrm>
            </p:grpSpPr>
            <p:sp>
              <p:nvSpPr>
                <p:cNvPr id="194" name="Shape 194"/>
                <p:cNvSpPr/>
                <p:nvPr/>
              </p:nvSpPr>
              <p:spPr>
                <a:xfrm>
                  <a:off x="0" y="0"/>
                  <a:ext cx="927101" cy="1270000"/>
                </a:xfrm>
                <a:prstGeom prst="rect">
                  <a:avLst/>
                </a:prstGeom>
                <a:solidFill>
                  <a:srgbClr val="FAC94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</a:p>
              </p:txBody>
            </p:sp>
            <p:sp>
              <p:nvSpPr>
                <p:cNvPr id="195" name="Shape 195"/>
                <p:cNvSpPr/>
                <p:nvPr/>
              </p:nvSpPr>
              <p:spPr>
                <a:xfrm>
                  <a:off x="0" y="355600"/>
                  <a:ext cx="927101" cy="558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/>
                <a:p>
                  <a: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  <a:r>
                    <a:t>Store</a:t>
                  </a:r>
                </a:p>
                <a:p>
                  <a: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  <a:r>
                    <a:t>1</a:t>
                  </a:r>
                </a:p>
              </p:txBody>
            </p:sp>
          </p:grpSp>
          <p:grpSp>
            <p:nvGrpSpPr>
              <p:cNvPr id="199" name="Group 199"/>
              <p:cNvGrpSpPr/>
              <p:nvPr/>
            </p:nvGrpSpPr>
            <p:grpSpPr>
              <a:xfrm>
                <a:off x="3176836" y="1898650"/>
                <a:ext cx="927102" cy="1270001"/>
                <a:chOff x="0" y="0"/>
                <a:chExt cx="927100" cy="1269999"/>
              </a:xfrm>
            </p:grpSpPr>
            <p:sp>
              <p:nvSpPr>
                <p:cNvPr id="197" name="Shape 197"/>
                <p:cNvSpPr/>
                <p:nvPr/>
              </p:nvSpPr>
              <p:spPr>
                <a:xfrm>
                  <a:off x="0" y="0"/>
                  <a:ext cx="927101" cy="1270000"/>
                </a:xfrm>
                <a:prstGeom prst="rect">
                  <a:avLst/>
                </a:prstGeom>
                <a:solidFill>
                  <a:srgbClr val="FAC94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</a:p>
              </p:txBody>
            </p:sp>
            <p:sp>
              <p:nvSpPr>
                <p:cNvPr id="198" name="Shape 198"/>
                <p:cNvSpPr/>
                <p:nvPr/>
              </p:nvSpPr>
              <p:spPr>
                <a:xfrm>
                  <a:off x="0" y="355600"/>
                  <a:ext cx="927101" cy="558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/>
                <a:p>
                  <a: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  <a:r>
                    <a:t>Store</a:t>
                  </a:r>
                </a:p>
                <a:p>
                  <a: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  <a:r>
                    <a:t>1</a:t>
                  </a:r>
                </a:p>
              </p:txBody>
            </p:sp>
          </p:grpSp>
          <p:grpSp>
            <p:nvGrpSpPr>
              <p:cNvPr id="202" name="Group 202"/>
              <p:cNvGrpSpPr/>
              <p:nvPr/>
            </p:nvGrpSpPr>
            <p:grpSpPr>
              <a:xfrm>
                <a:off x="4396037" y="1898650"/>
                <a:ext cx="927102" cy="1270001"/>
                <a:chOff x="0" y="0"/>
                <a:chExt cx="927100" cy="1269999"/>
              </a:xfrm>
            </p:grpSpPr>
            <p:sp>
              <p:nvSpPr>
                <p:cNvPr id="200" name="Shape 200"/>
                <p:cNvSpPr/>
                <p:nvPr/>
              </p:nvSpPr>
              <p:spPr>
                <a:xfrm>
                  <a:off x="0" y="0"/>
                  <a:ext cx="927101" cy="1270000"/>
                </a:xfrm>
                <a:prstGeom prst="rect">
                  <a:avLst/>
                </a:prstGeom>
                <a:solidFill>
                  <a:srgbClr val="FAC94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</a:p>
              </p:txBody>
            </p:sp>
            <p:sp>
              <p:nvSpPr>
                <p:cNvPr id="201" name="Shape 201"/>
                <p:cNvSpPr/>
                <p:nvPr/>
              </p:nvSpPr>
              <p:spPr>
                <a:xfrm>
                  <a:off x="0" y="355600"/>
                  <a:ext cx="927101" cy="5588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/>
                <a:p>
                  <a: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  <a:r>
                    <a:t>Store</a:t>
                  </a:r>
                </a:p>
                <a:p>
                  <a: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  <a:r>
                    <a:t>1</a:t>
                  </a:r>
                </a:p>
              </p:txBody>
            </p:sp>
          </p:grpSp>
          <p:grpSp>
            <p:nvGrpSpPr>
              <p:cNvPr id="205" name="Group 205"/>
              <p:cNvGrpSpPr/>
              <p:nvPr/>
            </p:nvGrpSpPr>
            <p:grpSpPr>
              <a:xfrm>
                <a:off x="3005386" y="679450"/>
                <a:ext cx="1717578" cy="633612"/>
                <a:chOff x="0" y="0"/>
                <a:chExt cx="1717576" cy="633610"/>
              </a:xfrm>
            </p:grpSpPr>
            <p:sp>
              <p:nvSpPr>
                <p:cNvPr id="203" name="Shape 203"/>
                <p:cNvSpPr/>
                <p:nvPr/>
              </p:nvSpPr>
              <p:spPr>
                <a:xfrm>
                  <a:off x="0" y="0"/>
                  <a:ext cx="1717577" cy="633611"/>
                </a:xfrm>
                <a:prstGeom prst="rect">
                  <a:avLst/>
                </a:prstGeom>
                <a:solidFill>
                  <a:srgbClr val="3BD9D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</a:p>
              </p:txBody>
            </p:sp>
            <p:sp>
              <p:nvSpPr>
                <p:cNvPr id="204" name="Shape 204"/>
                <p:cNvSpPr/>
                <p:nvPr/>
              </p:nvSpPr>
              <p:spPr>
                <a:xfrm>
                  <a:off x="0" y="151705"/>
                  <a:ext cx="1717577" cy="3302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lvl1pPr>
                </a:lstStyle>
                <a:p>
                  <a:pPr/>
                  <a:r>
                    <a:t>Dispatcher</a:t>
                  </a:r>
                </a:p>
              </p:txBody>
            </p:sp>
          </p:grpSp>
          <p:grpSp>
            <p:nvGrpSpPr>
              <p:cNvPr id="208" name="Group 208"/>
              <p:cNvGrpSpPr/>
              <p:nvPr/>
            </p:nvGrpSpPr>
            <p:grpSpPr>
              <a:xfrm>
                <a:off x="128835" y="1237257"/>
                <a:ext cx="306538" cy="321373"/>
                <a:chOff x="0" y="0"/>
                <a:chExt cx="306537" cy="321372"/>
              </a:xfrm>
            </p:grpSpPr>
            <p:sp>
              <p:nvSpPr>
                <p:cNvPr id="206" name="Shape 206"/>
                <p:cNvSpPr/>
                <p:nvPr/>
              </p:nvSpPr>
              <p:spPr>
                <a:xfrm>
                  <a:off x="0" y="-1"/>
                  <a:ext cx="306538" cy="321374"/>
                </a:xfrm>
                <a:prstGeom prst="ellipse">
                  <a:avLst/>
                </a:prstGeom>
                <a:solidFill>
                  <a:srgbClr val="FF9300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10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</a:p>
              </p:txBody>
            </p:sp>
            <p:sp>
              <p:nvSpPr>
                <p:cNvPr id="207" name="Shape 207"/>
                <p:cNvSpPr/>
                <p:nvPr/>
              </p:nvSpPr>
              <p:spPr>
                <a:xfrm>
                  <a:off x="44891" y="33685"/>
                  <a:ext cx="216755" cy="254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1000">
                      <a:latin typeface="Fira Code"/>
                      <a:ea typeface="Fira Code"/>
                      <a:cs typeface="Fira Code"/>
                      <a:sym typeface="Fira Code"/>
                    </a:defRPr>
                  </a:lvl1pPr>
                </a:lstStyle>
                <a:p>
                  <a:pPr/>
                  <a:r>
                    <a:t>A</a:t>
                  </a:r>
                </a:p>
              </p:txBody>
            </p:sp>
          </p:grpSp>
          <p:grpSp>
            <p:nvGrpSpPr>
              <p:cNvPr id="211" name="Group 211"/>
              <p:cNvGrpSpPr/>
              <p:nvPr/>
            </p:nvGrpSpPr>
            <p:grpSpPr>
              <a:xfrm>
                <a:off x="484435" y="755650"/>
                <a:ext cx="306539" cy="321371"/>
                <a:chOff x="0" y="0"/>
                <a:chExt cx="306537" cy="321370"/>
              </a:xfrm>
            </p:grpSpPr>
            <p:sp>
              <p:nvSpPr>
                <p:cNvPr id="209" name="Shape 209"/>
                <p:cNvSpPr/>
                <p:nvPr/>
              </p:nvSpPr>
              <p:spPr>
                <a:xfrm>
                  <a:off x="0" y="-1"/>
                  <a:ext cx="306538" cy="321372"/>
                </a:xfrm>
                <a:prstGeom prst="ellipse">
                  <a:avLst/>
                </a:prstGeom>
                <a:solidFill>
                  <a:srgbClr val="FF9300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10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</a:p>
              </p:txBody>
            </p:sp>
            <p:sp>
              <p:nvSpPr>
                <p:cNvPr id="210" name="Shape 210"/>
                <p:cNvSpPr/>
                <p:nvPr/>
              </p:nvSpPr>
              <p:spPr>
                <a:xfrm>
                  <a:off x="44891" y="33685"/>
                  <a:ext cx="216755" cy="254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1000">
                      <a:latin typeface="Fira Code"/>
                      <a:ea typeface="Fira Code"/>
                      <a:cs typeface="Fira Code"/>
                      <a:sym typeface="Fira Code"/>
                    </a:defRPr>
                  </a:lvl1pPr>
                </a:lstStyle>
                <a:p>
                  <a:pPr/>
                  <a:r>
                    <a:t>A</a:t>
                  </a:r>
                </a:p>
              </p:txBody>
            </p:sp>
          </p:grpSp>
          <p:sp>
            <p:nvSpPr>
              <p:cNvPr id="212" name="Shape 212"/>
              <p:cNvSpPr/>
              <p:nvPr/>
            </p:nvSpPr>
            <p:spPr>
              <a:xfrm>
                <a:off x="626524" y="-1"/>
                <a:ext cx="3254154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3" name="Shape 213"/>
              <p:cNvSpPr/>
              <p:nvPr/>
            </p:nvSpPr>
            <p:spPr>
              <a:xfrm>
                <a:off x="3868144" y="6944"/>
                <a:ext cx="2" cy="65901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4" name="Shape 214"/>
              <p:cNvSpPr/>
              <p:nvPr/>
            </p:nvSpPr>
            <p:spPr>
              <a:xfrm>
                <a:off x="635000" y="3868"/>
                <a:ext cx="2" cy="73991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5" name="Shape 215"/>
              <p:cNvSpPr/>
              <p:nvPr/>
            </p:nvSpPr>
            <p:spPr>
              <a:xfrm flipH="1">
                <a:off x="248469" y="12054"/>
                <a:ext cx="3254154" cy="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6" name="Shape 216"/>
              <p:cNvSpPr/>
              <p:nvPr/>
            </p:nvSpPr>
            <p:spPr>
              <a:xfrm>
                <a:off x="263375" y="22323"/>
                <a:ext cx="3" cy="120650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7" name="Shape 217"/>
              <p:cNvSpPr/>
              <p:nvPr/>
            </p:nvSpPr>
            <p:spPr>
              <a:xfrm>
                <a:off x="3510509" y="9424"/>
                <a:ext cx="2" cy="65405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8" name="Shape 218"/>
              <p:cNvSpPr/>
              <p:nvPr/>
            </p:nvSpPr>
            <p:spPr>
              <a:xfrm>
                <a:off x="3715644" y="1336178"/>
                <a:ext cx="7940" cy="56887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19" name="Shape 219"/>
              <p:cNvSpPr/>
              <p:nvPr/>
            </p:nvSpPr>
            <p:spPr>
              <a:xfrm flipV="1">
                <a:off x="2422526" y="1585664"/>
                <a:ext cx="2545714" cy="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0" name="Shape 220"/>
              <p:cNvSpPr/>
              <p:nvPr/>
            </p:nvSpPr>
            <p:spPr>
              <a:xfrm>
                <a:off x="2427189" y="1572121"/>
                <a:ext cx="2" cy="34677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1" name="Shape 221"/>
              <p:cNvSpPr/>
              <p:nvPr/>
            </p:nvSpPr>
            <p:spPr>
              <a:xfrm>
                <a:off x="4978472" y="1572121"/>
                <a:ext cx="2" cy="34677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 flipV="1">
                <a:off x="644425" y="2574672"/>
                <a:ext cx="2" cy="115894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3" name="Shape 223"/>
              <p:cNvSpPr/>
              <p:nvPr/>
            </p:nvSpPr>
            <p:spPr>
              <a:xfrm>
                <a:off x="2410272" y="3181351"/>
                <a:ext cx="2" cy="79847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4" name="Shape 224"/>
              <p:cNvSpPr/>
              <p:nvPr/>
            </p:nvSpPr>
            <p:spPr>
              <a:xfrm>
                <a:off x="4859587" y="3183831"/>
                <a:ext cx="2" cy="79847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5" name="Shape 225"/>
              <p:cNvSpPr/>
              <p:nvPr/>
            </p:nvSpPr>
            <p:spPr>
              <a:xfrm>
                <a:off x="3640387" y="3183831"/>
                <a:ext cx="1" cy="79847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V="1">
                <a:off x="1263203" y="3989686"/>
                <a:ext cx="3608582" cy="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228" name="Shape 228"/>
            <p:cNvSpPr/>
            <p:nvPr/>
          </p:nvSpPr>
          <p:spPr>
            <a:xfrm>
              <a:off x="1411535" y="0"/>
              <a:ext cx="876301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latin typeface="Fira Code"/>
                  <a:ea typeface="Fira Code"/>
                  <a:cs typeface="Fira Code"/>
                  <a:sym typeface="Fira Code"/>
                </a:defRPr>
              </a:lvl1pPr>
            </a:lstStyle>
            <a:p>
              <a:pPr/>
              <a:r>
                <a:t>Flux</a:t>
              </a:r>
            </a:p>
          </p:txBody>
        </p:sp>
      </p:grpSp>
      <p:grpSp>
        <p:nvGrpSpPr>
          <p:cNvPr id="270" name="Group 270"/>
          <p:cNvGrpSpPr/>
          <p:nvPr/>
        </p:nvGrpSpPr>
        <p:grpSpPr>
          <a:xfrm>
            <a:off x="6470649" y="3403599"/>
            <a:ext cx="6092679" cy="5258711"/>
            <a:chOff x="0" y="0"/>
            <a:chExt cx="6092677" cy="5258709"/>
          </a:xfrm>
        </p:grpSpPr>
        <p:grpSp>
          <p:nvGrpSpPr>
            <p:cNvPr id="267" name="Group 267"/>
            <p:cNvGrpSpPr/>
            <p:nvPr/>
          </p:nvGrpSpPr>
          <p:grpSpPr>
            <a:xfrm>
              <a:off x="1503114" y="967031"/>
              <a:ext cx="4589564" cy="4291679"/>
              <a:chOff x="0" y="0"/>
              <a:chExt cx="4589563" cy="4291678"/>
            </a:xfrm>
          </p:grpSpPr>
          <p:grpSp>
            <p:nvGrpSpPr>
              <p:cNvPr id="232" name="Group 232"/>
              <p:cNvGrpSpPr/>
              <p:nvPr/>
            </p:nvGrpSpPr>
            <p:grpSpPr>
              <a:xfrm>
                <a:off x="6350" y="2901264"/>
                <a:ext cx="1270000" cy="633613"/>
                <a:chOff x="0" y="0"/>
                <a:chExt cx="1269999" cy="633612"/>
              </a:xfrm>
            </p:grpSpPr>
            <p:sp>
              <p:nvSpPr>
                <p:cNvPr id="230" name="Shape 230"/>
                <p:cNvSpPr/>
                <p:nvPr/>
              </p:nvSpPr>
              <p:spPr>
                <a:xfrm>
                  <a:off x="0" y="-1"/>
                  <a:ext cx="1270000" cy="633614"/>
                </a:xfrm>
                <a:prstGeom prst="rect">
                  <a:avLst/>
                </a:prstGeom>
                <a:solidFill>
                  <a:srgbClr val="AA7942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</a:p>
              </p:txBody>
            </p:sp>
            <p:sp>
              <p:nvSpPr>
                <p:cNvPr id="231" name="Shape 231"/>
                <p:cNvSpPr/>
                <p:nvPr/>
              </p:nvSpPr>
              <p:spPr>
                <a:xfrm>
                  <a:off x="0" y="151705"/>
                  <a:ext cx="1270000" cy="3302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lvl1pPr>
                </a:lstStyle>
                <a:p>
                  <a:pPr/>
                  <a:r>
                    <a:t>View</a:t>
                  </a:r>
                </a:p>
              </p:txBody>
            </p:sp>
          </p:grpSp>
          <p:grpSp>
            <p:nvGrpSpPr>
              <p:cNvPr id="235" name="Group 235"/>
              <p:cNvGrpSpPr/>
              <p:nvPr/>
            </p:nvGrpSpPr>
            <p:grpSpPr>
              <a:xfrm>
                <a:off x="33584" y="1074684"/>
                <a:ext cx="1270002" cy="633613"/>
                <a:chOff x="0" y="0"/>
                <a:chExt cx="1270001" cy="633612"/>
              </a:xfrm>
            </p:grpSpPr>
            <p:sp>
              <p:nvSpPr>
                <p:cNvPr id="233" name="Shape 233"/>
                <p:cNvSpPr/>
                <p:nvPr/>
              </p:nvSpPr>
              <p:spPr>
                <a:xfrm>
                  <a:off x="-1" y="-1"/>
                  <a:ext cx="1270003" cy="633614"/>
                </a:xfrm>
                <a:prstGeom prst="rect">
                  <a:avLst/>
                </a:prstGeom>
                <a:solidFill>
                  <a:srgbClr val="FF9300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</a:p>
              </p:txBody>
            </p:sp>
            <p:sp>
              <p:nvSpPr>
                <p:cNvPr id="234" name="Shape 234"/>
                <p:cNvSpPr/>
                <p:nvPr/>
              </p:nvSpPr>
              <p:spPr>
                <a:xfrm>
                  <a:off x="-1" y="151705"/>
                  <a:ext cx="1270003" cy="3302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lvl1pPr>
                </a:lstStyle>
                <a:p>
                  <a:pPr/>
                  <a:r>
                    <a:t>Actions</a:t>
                  </a:r>
                </a:p>
              </p:txBody>
            </p:sp>
          </p:grpSp>
          <p:grpSp>
            <p:nvGrpSpPr>
              <p:cNvPr id="238" name="Group 238"/>
              <p:cNvGrpSpPr/>
              <p:nvPr/>
            </p:nvGrpSpPr>
            <p:grpSpPr>
              <a:xfrm>
                <a:off x="376485" y="-1"/>
                <a:ext cx="306539" cy="321371"/>
                <a:chOff x="0" y="0"/>
                <a:chExt cx="306537" cy="321370"/>
              </a:xfrm>
            </p:grpSpPr>
            <p:sp>
              <p:nvSpPr>
                <p:cNvPr id="236" name="Shape 236"/>
                <p:cNvSpPr/>
                <p:nvPr/>
              </p:nvSpPr>
              <p:spPr>
                <a:xfrm>
                  <a:off x="0" y="-1"/>
                  <a:ext cx="306538" cy="321372"/>
                </a:xfrm>
                <a:prstGeom prst="ellipse">
                  <a:avLst/>
                </a:prstGeom>
                <a:solidFill>
                  <a:srgbClr val="FF9300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10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</a:p>
              </p:txBody>
            </p:sp>
            <p:sp>
              <p:nvSpPr>
                <p:cNvPr id="237" name="Shape 237"/>
                <p:cNvSpPr/>
                <p:nvPr/>
              </p:nvSpPr>
              <p:spPr>
                <a:xfrm>
                  <a:off x="44890" y="33685"/>
                  <a:ext cx="216757" cy="254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1000">
                      <a:latin typeface="Fira Code"/>
                      <a:ea typeface="Fira Code"/>
                      <a:cs typeface="Fira Code"/>
                      <a:sym typeface="Fira Code"/>
                    </a:defRPr>
                  </a:lvl1pPr>
                </a:lstStyle>
                <a:p>
                  <a:pPr/>
                  <a:r>
                    <a:t>A</a:t>
                  </a:r>
                </a:p>
              </p:txBody>
            </p:sp>
          </p:grpSp>
          <p:grpSp>
            <p:nvGrpSpPr>
              <p:cNvPr id="241" name="Group 241"/>
              <p:cNvGrpSpPr/>
              <p:nvPr/>
            </p:nvGrpSpPr>
            <p:grpSpPr>
              <a:xfrm>
                <a:off x="376485" y="459305"/>
                <a:ext cx="306539" cy="321371"/>
                <a:chOff x="0" y="0"/>
                <a:chExt cx="306537" cy="321370"/>
              </a:xfrm>
            </p:grpSpPr>
            <p:sp>
              <p:nvSpPr>
                <p:cNvPr id="239" name="Shape 239"/>
                <p:cNvSpPr/>
                <p:nvPr/>
              </p:nvSpPr>
              <p:spPr>
                <a:xfrm>
                  <a:off x="0" y="-1"/>
                  <a:ext cx="306538" cy="321372"/>
                </a:xfrm>
                <a:prstGeom prst="ellipse">
                  <a:avLst/>
                </a:prstGeom>
                <a:solidFill>
                  <a:srgbClr val="FF9300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10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</a:p>
              </p:txBody>
            </p:sp>
            <p:sp>
              <p:nvSpPr>
                <p:cNvPr id="240" name="Shape 240"/>
                <p:cNvSpPr/>
                <p:nvPr/>
              </p:nvSpPr>
              <p:spPr>
                <a:xfrm>
                  <a:off x="44890" y="33685"/>
                  <a:ext cx="216757" cy="254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1000">
                      <a:latin typeface="Fira Code"/>
                      <a:ea typeface="Fira Code"/>
                      <a:cs typeface="Fira Code"/>
                      <a:sym typeface="Fira Code"/>
                    </a:defRPr>
                  </a:lvl1pPr>
                </a:lstStyle>
                <a:p>
                  <a:pPr/>
                  <a:r>
                    <a:t>A</a:t>
                  </a:r>
                </a:p>
              </p:txBody>
            </p:sp>
          </p:grpSp>
          <p:sp>
            <p:nvSpPr>
              <p:cNvPr id="242" name="Shape 242"/>
              <p:cNvSpPr/>
              <p:nvPr/>
            </p:nvSpPr>
            <p:spPr>
              <a:xfrm>
                <a:off x="686559" y="619989"/>
                <a:ext cx="3035370" cy="3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3" name="Shape 243"/>
              <p:cNvSpPr/>
              <p:nvPr/>
            </p:nvSpPr>
            <p:spPr>
              <a:xfrm flipH="1">
                <a:off x="711959" y="160684"/>
                <a:ext cx="3035370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4" name="Shape 244"/>
              <p:cNvSpPr/>
              <p:nvPr/>
            </p:nvSpPr>
            <p:spPr>
              <a:xfrm>
                <a:off x="3735636" y="158055"/>
                <a:ext cx="2" cy="100260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 flipV="1">
                <a:off x="650775" y="1725306"/>
                <a:ext cx="2" cy="115894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46" name="Shape 246"/>
              <p:cNvSpPr/>
              <p:nvPr/>
            </p:nvSpPr>
            <p:spPr>
              <a:xfrm>
                <a:off x="3710236" y="3132729"/>
                <a:ext cx="2" cy="115895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grpSp>
            <p:nvGrpSpPr>
              <p:cNvPr id="261" name="Group 261"/>
              <p:cNvGrpSpPr/>
              <p:nvPr/>
            </p:nvGrpSpPr>
            <p:grpSpPr>
              <a:xfrm>
                <a:off x="2830911" y="1154823"/>
                <a:ext cx="1758653" cy="1950043"/>
                <a:chOff x="0" y="0"/>
                <a:chExt cx="1758651" cy="1950041"/>
              </a:xfrm>
            </p:grpSpPr>
            <p:grpSp>
              <p:nvGrpSpPr>
                <p:cNvPr id="249" name="Group 249"/>
                <p:cNvGrpSpPr/>
                <p:nvPr/>
              </p:nvGrpSpPr>
              <p:grpSpPr>
                <a:xfrm>
                  <a:off x="0" y="1660"/>
                  <a:ext cx="1758652" cy="1948382"/>
                  <a:chOff x="0" y="0"/>
                  <a:chExt cx="1758651" cy="1948381"/>
                </a:xfrm>
              </p:grpSpPr>
              <p:sp>
                <p:nvSpPr>
                  <p:cNvPr id="247" name="Shape 247"/>
                  <p:cNvSpPr/>
                  <p:nvPr/>
                </p:nvSpPr>
                <p:spPr>
                  <a:xfrm>
                    <a:off x="0" y="-1"/>
                    <a:ext cx="1758652" cy="1948383"/>
                  </a:xfrm>
                  <a:prstGeom prst="rect">
                    <a:avLst/>
                  </a:prstGeom>
                  <a:solidFill>
                    <a:srgbClr val="FAC94C"/>
                  </a:solidFill>
                  <a:ln w="25400" cap="flat">
                    <a:solidFill>
                      <a:srgbClr val="85888D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1500">
                        <a:latin typeface="Fira Code"/>
                        <a:ea typeface="Fira Code"/>
                        <a:cs typeface="Fira Code"/>
                        <a:sym typeface="Fira Code"/>
                      </a:defRPr>
                    </a:pPr>
                  </a:p>
                </p:txBody>
              </p:sp>
              <p:sp>
                <p:nvSpPr>
                  <p:cNvPr id="248" name="Shape 248"/>
                  <p:cNvSpPr/>
                  <p:nvPr/>
                </p:nvSpPr>
                <p:spPr>
                  <a:xfrm>
                    <a:off x="0" y="466190"/>
                    <a:ext cx="1758652" cy="1016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/>
                  <a:p>
                    <a:pPr>
                      <a:defRPr sz="1500">
                        <a:latin typeface="Fira Code"/>
                        <a:ea typeface="Fira Code"/>
                        <a:cs typeface="Fira Code"/>
                        <a:sym typeface="Fira Code"/>
                      </a:defRPr>
                    </a:pPr>
                    <a:r>
                      <a:t>Reducer</a:t>
                    </a:r>
                  </a:p>
                  <a:p>
                    <a:pPr>
                      <a:defRPr sz="1500">
                        <a:latin typeface="Fira Code"/>
                        <a:ea typeface="Fira Code"/>
                        <a:cs typeface="Fira Code"/>
                        <a:sym typeface="Fira Code"/>
                      </a:defRPr>
                    </a:pPr>
                  </a:p>
                  <a:p>
                    <a:pPr>
                      <a:defRPr sz="1500">
                        <a:latin typeface="Fira Code"/>
                        <a:ea typeface="Fira Code"/>
                        <a:cs typeface="Fira Code"/>
                        <a:sym typeface="Fira Code"/>
                      </a:defRPr>
                    </a:pPr>
                  </a:p>
                </p:txBody>
              </p:sp>
            </p:grpSp>
            <p:sp>
              <p:nvSpPr>
                <p:cNvPr id="250" name="Shape 250"/>
                <p:cNvSpPr/>
                <p:nvPr/>
              </p:nvSpPr>
              <p:spPr>
                <a:xfrm>
                  <a:off x="230726" y="399772"/>
                  <a:ext cx="1312966" cy="1280928"/>
                </a:xfrm>
                <a:prstGeom prst="rect">
                  <a:avLst/>
                </a:prstGeom>
                <a:solidFill>
                  <a:srgbClr val="00F900">
                    <a:alpha val="38778"/>
                  </a:srgbClr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  <p:sp>
              <p:nvSpPr>
                <p:cNvPr id="251" name="Shape 251"/>
                <p:cNvSpPr/>
                <p:nvPr/>
              </p:nvSpPr>
              <p:spPr>
                <a:xfrm>
                  <a:off x="313132" y="0"/>
                  <a:ext cx="1148153" cy="2921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1300">
                      <a:latin typeface="Fira Code"/>
                      <a:ea typeface="Fira Code"/>
                      <a:cs typeface="Fira Code"/>
                      <a:sym typeface="Fira Code"/>
                    </a:defRPr>
                  </a:lvl1pPr>
                </a:lstStyle>
                <a:p>
                  <a:pPr/>
                  <a:r>
                    <a:t>Store - {}</a:t>
                  </a:r>
                </a:p>
              </p:txBody>
            </p:sp>
            <p:grpSp>
              <p:nvGrpSpPr>
                <p:cNvPr id="254" name="Group 254"/>
                <p:cNvGrpSpPr/>
                <p:nvPr/>
              </p:nvGrpSpPr>
              <p:grpSpPr>
                <a:xfrm>
                  <a:off x="347924" y="753950"/>
                  <a:ext cx="279927" cy="330201"/>
                  <a:chOff x="0" y="0"/>
                  <a:chExt cx="279926" cy="330200"/>
                </a:xfrm>
              </p:grpSpPr>
              <p:sp>
                <p:nvSpPr>
                  <p:cNvPr id="252" name="Shape 252"/>
                  <p:cNvSpPr/>
                  <p:nvPr/>
                </p:nvSpPr>
                <p:spPr>
                  <a:xfrm>
                    <a:off x="0" y="18364"/>
                    <a:ext cx="279927" cy="293472"/>
                  </a:xfrm>
                  <a:prstGeom prst="rect">
                    <a:avLst/>
                  </a:prstGeom>
                  <a:solidFill>
                    <a:srgbClr val="70BF41"/>
                  </a:solidFill>
                  <a:ln w="25400" cap="flat">
                    <a:solidFill>
                      <a:srgbClr val="85888D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1500">
                        <a:latin typeface="Fira Code"/>
                        <a:ea typeface="Fira Code"/>
                        <a:cs typeface="Fira Code"/>
                        <a:sym typeface="Fira Code"/>
                      </a:defRPr>
                    </a:pPr>
                  </a:p>
                </p:txBody>
              </p:sp>
              <p:sp>
                <p:nvSpPr>
                  <p:cNvPr id="253" name="Shape 253"/>
                  <p:cNvSpPr/>
                  <p:nvPr/>
                </p:nvSpPr>
                <p:spPr>
                  <a:xfrm>
                    <a:off x="0" y="0"/>
                    <a:ext cx="279927" cy="3302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1500">
                        <a:latin typeface="Fira Code"/>
                        <a:ea typeface="Fira Code"/>
                        <a:cs typeface="Fira Code"/>
                        <a:sym typeface="Fira Code"/>
                      </a:defRPr>
                    </a:lvl1pPr>
                  </a:lstStyle>
                  <a:p>
                    <a:pPr/>
                    <a:r>
                      <a:t>R</a:t>
                    </a:r>
                  </a:p>
                </p:txBody>
              </p:sp>
            </p:grpSp>
            <p:grpSp>
              <p:nvGrpSpPr>
                <p:cNvPr id="257" name="Group 257"/>
                <p:cNvGrpSpPr/>
                <p:nvPr/>
              </p:nvGrpSpPr>
              <p:grpSpPr>
                <a:xfrm>
                  <a:off x="747245" y="1154607"/>
                  <a:ext cx="279928" cy="330201"/>
                  <a:chOff x="0" y="0"/>
                  <a:chExt cx="279927" cy="330200"/>
                </a:xfrm>
              </p:grpSpPr>
              <p:sp>
                <p:nvSpPr>
                  <p:cNvPr id="255" name="Shape 255"/>
                  <p:cNvSpPr/>
                  <p:nvPr/>
                </p:nvSpPr>
                <p:spPr>
                  <a:xfrm>
                    <a:off x="0" y="18364"/>
                    <a:ext cx="279928" cy="293472"/>
                  </a:xfrm>
                  <a:prstGeom prst="rect">
                    <a:avLst/>
                  </a:prstGeom>
                  <a:solidFill>
                    <a:srgbClr val="70BF41"/>
                  </a:solidFill>
                  <a:ln w="25400" cap="flat">
                    <a:solidFill>
                      <a:srgbClr val="85888D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1500">
                        <a:latin typeface="Fira Code"/>
                        <a:ea typeface="Fira Code"/>
                        <a:cs typeface="Fira Code"/>
                        <a:sym typeface="Fira Code"/>
                      </a:defRPr>
                    </a:pPr>
                  </a:p>
                </p:txBody>
              </p:sp>
              <p:sp>
                <p:nvSpPr>
                  <p:cNvPr id="256" name="Shape 256"/>
                  <p:cNvSpPr/>
                  <p:nvPr/>
                </p:nvSpPr>
                <p:spPr>
                  <a:xfrm>
                    <a:off x="0" y="0"/>
                    <a:ext cx="279928" cy="3302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1500">
                        <a:latin typeface="Fira Code"/>
                        <a:ea typeface="Fira Code"/>
                        <a:cs typeface="Fira Code"/>
                        <a:sym typeface="Fira Code"/>
                      </a:defRPr>
                    </a:lvl1pPr>
                  </a:lstStyle>
                  <a:p>
                    <a:pPr/>
                    <a:r>
                      <a:t>R</a:t>
                    </a:r>
                  </a:p>
                </p:txBody>
              </p:sp>
            </p:grpSp>
            <p:grpSp>
              <p:nvGrpSpPr>
                <p:cNvPr id="260" name="Group 260"/>
                <p:cNvGrpSpPr/>
                <p:nvPr/>
              </p:nvGrpSpPr>
              <p:grpSpPr>
                <a:xfrm>
                  <a:off x="1078566" y="753950"/>
                  <a:ext cx="279928" cy="330201"/>
                  <a:chOff x="0" y="0"/>
                  <a:chExt cx="279927" cy="330200"/>
                </a:xfrm>
              </p:grpSpPr>
              <p:sp>
                <p:nvSpPr>
                  <p:cNvPr id="258" name="Shape 258"/>
                  <p:cNvSpPr/>
                  <p:nvPr/>
                </p:nvSpPr>
                <p:spPr>
                  <a:xfrm>
                    <a:off x="0" y="18364"/>
                    <a:ext cx="279928" cy="293472"/>
                  </a:xfrm>
                  <a:prstGeom prst="rect">
                    <a:avLst/>
                  </a:prstGeom>
                  <a:solidFill>
                    <a:srgbClr val="70BF41"/>
                  </a:solidFill>
                  <a:ln w="25400" cap="flat">
                    <a:solidFill>
                      <a:srgbClr val="85888D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1500">
                        <a:latin typeface="Fira Code"/>
                        <a:ea typeface="Fira Code"/>
                        <a:cs typeface="Fira Code"/>
                        <a:sym typeface="Fira Code"/>
                      </a:defRPr>
                    </a:pPr>
                  </a:p>
                </p:txBody>
              </p:sp>
              <p:sp>
                <p:nvSpPr>
                  <p:cNvPr id="259" name="Shape 259"/>
                  <p:cNvSpPr/>
                  <p:nvPr/>
                </p:nvSpPr>
                <p:spPr>
                  <a:xfrm>
                    <a:off x="0" y="0"/>
                    <a:ext cx="279928" cy="3302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1500">
                        <a:latin typeface="Fira Code"/>
                        <a:ea typeface="Fira Code"/>
                        <a:cs typeface="Fira Code"/>
                        <a:sym typeface="Fira Code"/>
                      </a:defRPr>
                    </a:lvl1pPr>
                  </a:lstStyle>
                  <a:p>
                    <a:pPr/>
                    <a:r>
                      <a:t>R</a:t>
                    </a:r>
                  </a:p>
                </p:txBody>
              </p:sp>
            </p:grpSp>
          </p:grpSp>
          <p:grpSp>
            <p:nvGrpSpPr>
              <p:cNvPr id="264" name="Group 264"/>
              <p:cNvGrpSpPr/>
              <p:nvPr/>
            </p:nvGrpSpPr>
            <p:grpSpPr>
              <a:xfrm>
                <a:off x="0" y="3540370"/>
                <a:ext cx="1270000" cy="457202"/>
                <a:chOff x="0" y="0"/>
                <a:chExt cx="1269999" cy="457201"/>
              </a:xfrm>
            </p:grpSpPr>
            <p:sp>
              <p:nvSpPr>
                <p:cNvPr id="262" name="Shape 262"/>
                <p:cNvSpPr/>
                <p:nvPr/>
              </p:nvSpPr>
              <p:spPr>
                <a:xfrm>
                  <a:off x="0" y="-1"/>
                  <a:ext cx="1270000" cy="457203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pPr>
                </a:p>
              </p:txBody>
            </p:sp>
            <p:sp>
              <p:nvSpPr>
                <p:cNvPr id="263" name="Shape 263"/>
                <p:cNvSpPr/>
                <p:nvPr/>
              </p:nvSpPr>
              <p:spPr>
                <a:xfrm>
                  <a:off x="0" y="63500"/>
                  <a:ext cx="1270000" cy="3302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1500">
                      <a:latin typeface="Fira Code"/>
                      <a:ea typeface="Fira Code"/>
                      <a:cs typeface="Fira Code"/>
                      <a:sym typeface="Fira Code"/>
                    </a:defRPr>
                  </a:lvl1pPr>
                </a:lstStyle>
                <a:p>
                  <a:pPr/>
                  <a:r>
                    <a:t>connect()</a:t>
                  </a:r>
                </a:p>
              </p:txBody>
            </p:sp>
          </p:grpSp>
          <p:sp>
            <p:nvSpPr>
              <p:cNvPr id="265" name="Shape 265"/>
              <p:cNvSpPr/>
              <p:nvPr/>
            </p:nvSpPr>
            <p:spPr>
              <a:xfrm flipH="1">
                <a:off x="635196" y="4285405"/>
                <a:ext cx="308729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V="1">
                <a:off x="650726" y="4012104"/>
                <a:ext cx="2" cy="268688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268" name="Shape 268"/>
            <p:cNvSpPr/>
            <p:nvPr/>
          </p:nvSpPr>
          <p:spPr>
            <a:xfrm>
              <a:off x="-1" y="2762056"/>
              <a:ext cx="1270002" cy="701628"/>
            </a:xfrm>
            <a:prstGeom prst="rightArrow">
              <a:avLst>
                <a:gd name="adj1" fmla="val 32000"/>
                <a:gd name="adj2" fmla="val 115845"/>
              </a:avLst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69" name="Shape 269"/>
            <p:cNvSpPr/>
            <p:nvPr/>
          </p:nvSpPr>
          <p:spPr>
            <a:xfrm>
              <a:off x="3264494" y="-1"/>
              <a:ext cx="1066801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latin typeface="Fira Code"/>
                  <a:ea typeface="Fira Code"/>
                  <a:cs typeface="Fira Code"/>
                  <a:sym typeface="Fira Code"/>
                </a:defRPr>
              </a:lvl1pPr>
            </a:lstStyle>
            <a:p>
              <a:pPr/>
              <a:r>
                <a:t>Redux</a:t>
              </a:r>
            </a:p>
          </p:txBody>
        </p:sp>
      </p:grpSp>
      <p:sp>
        <p:nvSpPr>
          <p:cNvPr id="271" name="Shape 271"/>
          <p:cNvSpPr/>
          <p:nvPr/>
        </p:nvSpPr>
        <p:spPr>
          <a:xfrm>
            <a:off x="5854698" y="9359899"/>
            <a:ext cx="71247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* Ref: Preethi Kasireddy - MobX vs Redux: Comparing the Opposing Paradigms - React Conf 2017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0" grpId="2"/>
      <p:bldP build="whole" bldLvl="1" animBg="1" rev="0" advAuto="0" spid="22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5000">
                <a:latin typeface="Fira Code"/>
                <a:ea typeface="Fira Code"/>
                <a:cs typeface="Fira Code"/>
                <a:sym typeface="Fira Code"/>
              </a:defRPr>
            </a:lvl1pPr>
          </a:lstStyle>
          <a:p>
            <a:pPr/>
            <a:r>
              <a:t>Redux Terms</a:t>
            </a:r>
          </a:p>
        </p:txBody>
      </p:sp>
      <p:sp>
        <p:nvSpPr>
          <p:cNvPr id="274" name="Shape 2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State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Store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Container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Action Creator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Action</a:t>
            </a:r>
          </a:p>
          <a:p>
            <a:pPr>
              <a:defRPr sz="2500">
                <a:latin typeface="Fira Code"/>
                <a:ea typeface="Fira Code"/>
                <a:cs typeface="Fira Code"/>
                <a:sym typeface="Fira Code"/>
              </a:defRPr>
            </a:pPr>
            <a:r>
              <a:t>Reducer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